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83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5EF3CD7-2DCD-4EB8-BC73-78AA41D4EFAC}">
          <p14:sldIdLst>
            <p14:sldId id="257"/>
          </p14:sldIdLst>
        </p14:section>
        <p14:section name="Раздел без заголовка" id="{B3E37EC2-2C20-4699-943B-FC2D17274714}">
          <p14:sldIdLst/>
        </p14:section>
        <p14:section name="Раздел без заголовка" id="{04253C35-7981-42E6-A488-C2F118293A37}">
          <p14:sldIdLst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70"/>
            <p14:sldId id="269"/>
            <p14:sldId id="271"/>
            <p14:sldId id="272"/>
            <p14:sldId id="273"/>
            <p14:sldId id="274"/>
            <p14:sldId id="275"/>
            <p14:sldId id="283"/>
            <p14:sldId id="276"/>
            <p14:sldId id="277"/>
            <p14:sldId id="278"/>
            <p14:sldId id="279"/>
            <p14:sldId id="28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386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982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1240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66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148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1747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53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55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43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65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529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25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690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92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972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23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3357F-16A4-4ED0-90BB-F04231C125F3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048B3E-F8EF-4669-80BF-42DCE6156E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76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A10BB6-4173-48E2-8BF2-AFDA646CC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757" y="237067"/>
            <a:ext cx="9833856" cy="1580443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algn="ctr"/>
            <a:r>
              <a:rPr lang="ru-RU" sz="2000" b="1" dirty="0"/>
              <a:t>Родителям</a:t>
            </a:r>
            <a:br>
              <a:rPr lang="ru-RU" sz="2000" dirty="0"/>
            </a:br>
            <a:r>
              <a:rPr lang="ru-RU" sz="2000" b="1" dirty="0"/>
              <a:t>об Адаптированной Основной  образовательной программе дошкольного образования для детей с тяжелыми нарушениями речи</a:t>
            </a:r>
            <a:br>
              <a:rPr lang="ru-RU" sz="2000" dirty="0"/>
            </a:br>
            <a:r>
              <a:rPr lang="ru-RU" sz="2000" b="1" dirty="0"/>
              <a:t>МБДОУ  «Детский сад№76 присмотра </a:t>
            </a:r>
            <a:r>
              <a:rPr lang="ru-RU" sz="2000" b="1"/>
              <a:t>и оздоровления»</a:t>
            </a:r>
            <a:br>
              <a:rPr lang="ru-RU" sz="2000" dirty="0"/>
            </a:br>
            <a:r>
              <a:rPr lang="ru-RU" sz="2000" b="1" dirty="0"/>
              <a:t>Советского района г. Казани</a:t>
            </a:r>
            <a:endParaRPr lang="ru-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CD1EB1-482C-449E-A50C-36B995D0F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312"/>
            <a:ext cx="10666412" cy="432557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r>
              <a:rPr lang="ru-RU" dirty="0"/>
              <a:t> «</a:t>
            </a:r>
            <a:r>
              <a:rPr lang="ru-RU" sz="2100" dirty="0"/>
              <a:t>Программа» обеспечивает образовательную деятельность в группах комбинированной направленности (совместное образование здоровых детей и детей с ОВЗ) в соответствии с образовательной программой дошкольного образования, адаптированной для детей с тяжелыми нарушениями речи с учетом особенностей их психофизического развития, индивидуальных возможностей, обеспечивающей коррекцию нарушений развития и социальную адаптацию воспитанников с ограниченными возможностями здоровья. (Приказ Минобразования и науки РФ от 30 августа 2013 г. № 1014 «Об утверждении порядка организации и осуществления образовательной деятельности по основным общеобразовательным программам — образовательным программам дошкольного образования».)</a:t>
            </a:r>
          </a:p>
          <a:p>
            <a:r>
              <a:rPr lang="ru-RU" sz="2100" dirty="0"/>
              <a:t>Коррекционная деятельность включает логопедическую работу и работу по образовательным областям, соответствующим Федеральному государственному образовательному стандарту дошкольного образования (ФГОС ДО), представляющему собой совокупность обязательных требований к дошкольному образованию. На основе ФГОС ДО разработана предлагаемая « Адаптированная основная  образовательная программа  для  дошкольников с тяжелыми нарушениями речи», обеспечивающая разностороннее развитие ребенка с речевыми расстройствами и подготовку его к школьному обучению.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1485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9AFBD1-5D6E-4481-95E3-3B72B75AD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Мониторинг</a:t>
            </a:r>
            <a:r>
              <a:rPr lang="x-none" sz="2700" b="1" dirty="0"/>
              <a:t> качества образовательной деятельности по Программе</a:t>
            </a:r>
            <a:br>
              <a:rPr lang="ru-RU" u="sng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6AED06-4E2D-451A-9A96-5C4F8B15F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0" y="2133600"/>
            <a:ext cx="10488612" cy="418817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Концептуальные основания оценки качества образовательной деятельности определяются требованиями Федерального закона «Об образовании в Российской Федерации», а также ФГОС дошкольного образования, в котором определены государственные гарантии качества образования.</a:t>
            </a:r>
          </a:p>
          <a:p>
            <a:pPr marL="0" indent="0">
              <a:buNone/>
            </a:pPr>
            <a:r>
              <a:rPr lang="ru-RU" dirty="0"/>
              <a:t>Оценка качества дошкольного образования (соответствия образовательной деятельности, реализуемой Организацией, заданным требованиям Стандарта и Программы в дошкольном образовании детей с ТНР) направлена, в первую очередь, на оценивание созданных Организацией условий образовательной деятельности, включая психолого-педагогические, кадровые, материально-технические, финансовые, информационно-методические, управление Организацией и т.д.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dirty="0"/>
              <a:t>Программой не предусматривается оценивание качества образовательной деятельности Организации на основе достижения детьми с ТНР планируемых результатов освоения Программы.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dirty="0"/>
              <a:t>Программой предусмотрена система мониторинга динамики развития детей, динамики их образовательных достижений, основанная на методе наблюдения и включающая:</a:t>
            </a:r>
            <a:endParaRPr lang="ru-RU" dirty="0">
              <a:effectLst/>
            </a:endParaRPr>
          </a:p>
          <a:p>
            <a:r>
              <a:rPr lang="ru-RU" dirty="0"/>
              <a:t>– педагогические наблюдения, педагогическую диагностику, связанную с оценкой эффективности педагогических действий с целью их дальнейшей оптимизации;</a:t>
            </a:r>
            <a:endParaRPr lang="ru-RU" dirty="0">
              <a:effectLst/>
            </a:endParaRPr>
          </a:p>
          <a:p>
            <a:r>
              <a:rPr lang="ru-RU" dirty="0"/>
              <a:t>– детские портфолио, фиксирующие достижения ребенка в ходе образовательной деятельности;</a:t>
            </a:r>
            <a:endParaRPr lang="ru-RU" dirty="0">
              <a:effectLst/>
            </a:endParaRPr>
          </a:p>
          <a:p>
            <a:r>
              <a:rPr lang="ru-RU" dirty="0"/>
              <a:t>– карты развития ребенка дошкольного возраста с ТНР;</a:t>
            </a:r>
            <a:endParaRPr lang="ru-RU" dirty="0">
              <a:effectLst/>
            </a:endParaRPr>
          </a:p>
          <a:p>
            <a:r>
              <a:rPr lang="ru-RU" dirty="0"/>
              <a:t>– различные шкалы индивидуального развития ребенка с ТНР.</a:t>
            </a:r>
            <a:endParaRPr lang="ru-RU" dirty="0">
              <a:effectLst/>
            </a:endParaRPr>
          </a:p>
          <a:p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46489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F76B26-03F5-4E79-93C7-D07D4A48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Основное содержание в рамках образовательной области «Речевое развитие»</a:t>
            </a:r>
            <a:br>
              <a:rPr lang="ru-RU" sz="2700" b="1" dirty="0"/>
            </a:br>
            <a:r>
              <a:rPr lang="ru-RU" sz="2700" b="1" dirty="0"/>
              <a:t>с детьми старшего дошкольного возраста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E64A09-2AA7-4C79-AB9F-30ABDFFF50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969978" cy="4789664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</a:pPr>
            <a:r>
              <a:rPr lang="ru-RU" sz="3400" dirty="0"/>
              <a:t>Ведущим направлением работы в рамках образовательной области «Речевое развитие» является формирование связной речи детей с ТНР. </a:t>
            </a:r>
          </a:p>
          <a:p>
            <a:pPr>
              <a:lnSpc>
                <a:spcPct val="120000"/>
              </a:lnSpc>
            </a:pPr>
            <a:r>
              <a:rPr lang="ru-RU" sz="3400" dirty="0"/>
              <a:t>В этот период основное внимание уделяется стимулированию речевой активности детей. У них формируется мотивационно-</a:t>
            </a:r>
            <a:r>
              <a:rPr lang="ru-RU" sz="3400" dirty="0" err="1"/>
              <a:t>потребностный</a:t>
            </a:r>
            <a:r>
              <a:rPr lang="ru-RU" sz="3400" dirty="0"/>
              <a:t> компонент речевой деятельности, развиваются ее когнитивные предпосылки: восприятие, внимание, память, мышление. Одной из важных задач обучения является формирование </a:t>
            </a:r>
            <a:r>
              <a:rPr lang="ru-RU" sz="3400" dirty="0" err="1"/>
              <a:t>вербализованных</a:t>
            </a:r>
            <a:r>
              <a:rPr lang="ru-RU" sz="3400" dirty="0"/>
              <a:t> представлений об окружающем мире, дифференцированного восприятия предметов и явлений, элементарных обобщений в сфере предметного мира. Различение, уточнение и обобщение предметных понятий становится базой для развития активной речи детей. Для развития фразовой речи детей проводятся занятия с использованием приемов комментированного рисования, обучения рассказыванию по литературным произведениям, по иллюстративному материалу. Для совершенствования планирующей функции речи детей обучают намечать основные этапы предстоящего выполнения задания. Совместно со взрослым, а затем самостоятельно детям предлагается составлять простейший словесный отчет о содержании и последовательности действий в различных видах деятельности.</a:t>
            </a:r>
          </a:p>
          <a:p>
            <a:pPr>
              <a:lnSpc>
                <a:spcPct val="120000"/>
              </a:lnSpc>
            </a:pPr>
            <a:r>
              <a:rPr lang="ru-RU" sz="3400" dirty="0"/>
              <a:t>Педагоги создают условия для развития коммуникативной активности детей с ТНР в быту, играх и на занятиях. Для этого, в ходе специально организованных игр и в совместной деятельности, ведется формирование средств межличностного взаимодействия детей. Взрослые предлагают детям различные ситуации, позволяющие моделировать социальные отношения в игровой деятельности. Они создают условия для расширения словарного запаса через эмоциональный, бытовой, предметный, социальный и игровой опыт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75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968C9-E062-40E6-ABFB-2C2C8F000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38200" y="326809"/>
            <a:ext cx="10507133" cy="93754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Основное содержание в рамках образовательной области «Речевое развитие»</a:t>
            </a:r>
            <a:br>
              <a:rPr lang="ru-RU" sz="2400" b="1" dirty="0"/>
            </a:br>
            <a:r>
              <a:rPr lang="ru-RU" sz="2400" b="1" dirty="0"/>
              <a:t>с детьми старшего дошкольного возраста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278C2-F2E4-44C8-B42F-7B405C2CC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7" y="1851378"/>
            <a:ext cx="11255022" cy="4641496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У детей активно развивается способность к использованию речи в повседневном общении, а также стимулируется использование речи в области познавательно-исследовательского, художественно-эстетического, социально-коммуникативного и других видов развития. Взрослые могут стимулировать использование речи для познавательно-исследовательского развития детей, например, отвечая на вопросы «Почему?..», «Когда?..», обращая внимание детей на последовательность повседневных событий, различия и сходства, причинно-следственные связи, развивая идеи, высказанные детьми, вербально дополняя их. 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tabLst>
                <a:tab pos="450215" algn="l"/>
              </a:tabLst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В сфере приобщения детей к культуре чтения литературных произведений взрослые читают детям книги, стихи, вспоминают содержание и обсуждают вместе с детьми прочитанное, способствуя пониманию прочитанного. Детям, которые хотят читать сами, предоставляется такая возможность. 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Для формирования у детей мотивации к школьному обучению, в работу по развитию речи детей с ТНР включаются занятия по подготовке их к обучению грамоте. Эту работу воспитатель и учитель-логопед проводят, исходя из особенностей и возможностей развития детей старшего дошкольного возраста с речевыми нарушениями. Содержание занятий по развитию речи тесно связано с содержанием логопедической работы, а также работы, которую проводят с детьми другие специалисты.</a:t>
            </a:r>
            <a:endParaRPr lang="ru-R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07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99E6A-0109-476C-BA3C-F8BF53A4A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56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Формы коррекционно-воспитательной работы с детьми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67C451-97EA-4C60-8FE3-7594054B4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5690"/>
            <a:ext cx="10947400" cy="5567184"/>
          </a:xfrm>
        </p:spPr>
        <p:txBody>
          <a:bodyPr>
            <a:normAutofit fontScale="40000" lnSpcReduction="20000"/>
          </a:bodyPr>
          <a:lstStyle/>
          <a:p>
            <a:r>
              <a:rPr lang="ru-RU" sz="2900" dirty="0"/>
              <a:t>Содержание занятий регламентируется коррекционно-развивающими образовательными программами, перспективным, календарно-тематическим и индивидуальными планами, расписанием занятий, режимом дня.</a:t>
            </a:r>
          </a:p>
          <a:p>
            <a:r>
              <a:rPr lang="ru-RU" sz="2900" dirty="0"/>
              <a:t>Основной формой организации коррекционно-развивающей работы являются групповые (фронтальные), подгрупповые и индивидуальные логопедические занятия.</a:t>
            </a:r>
            <a:endParaRPr lang="ru-RU" sz="2900" dirty="0">
              <a:effectLst/>
            </a:endParaRPr>
          </a:p>
          <a:p>
            <a:r>
              <a:rPr lang="ru-RU" sz="2900" dirty="0"/>
              <a:t>Логопедические занятия проводятся с учетом режима работы образовательного учреждения и психофизических особенностей развития детей дошкольного возраста.</a:t>
            </a:r>
            <a:endParaRPr lang="ru-RU" sz="2900" dirty="0">
              <a:effectLst/>
            </a:endParaRPr>
          </a:p>
          <a:p>
            <a:pPr lvl="0"/>
            <a:r>
              <a:rPr lang="ru-RU" sz="2900" dirty="0"/>
              <a:t>Периодичность подгрупповых и индивидуальных занятий определяется тяжестью нарушения речевого развития детей. Индивидуально-подгрупповые занятия проводятся не менее двух раз в неделю.</a:t>
            </a:r>
          </a:p>
          <a:p>
            <a:pPr lvl="0"/>
            <a:r>
              <a:rPr lang="ru-RU" sz="2900" dirty="0"/>
              <a:t>Продолжительность фронтального (группового) логопедического занятия определяется реализуемой программой: </a:t>
            </a:r>
          </a:p>
          <a:p>
            <a:r>
              <a:rPr lang="ru-RU" sz="2900" dirty="0"/>
              <a:t>- в старшей группе - 20-25 минут;</a:t>
            </a:r>
            <a:endParaRPr lang="ru-RU" sz="2900" dirty="0">
              <a:effectLst/>
            </a:endParaRPr>
          </a:p>
          <a:p>
            <a:r>
              <a:rPr lang="ru-RU" sz="2900" dirty="0"/>
              <a:t>- в подготовительной к школе группе – 25-30 минут.</a:t>
            </a:r>
            <a:endParaRPr lang="ru-RU" sz="2900" dirty="0">
              <a:effectLst/>
            </a:endParaRPr>
          </a:p>
          <a:p>
            <a:pPr lvl="0"/>
            <a:r>
              <a:rPr lang="ru-RU" sz="2900" dirty="0"/>
              <a:t>Продолжительность индивидуально-подгруппового занятия составляет 15-20 минут. </a:t>
            </a:r>
          </a:p>
          <a:p>
            <a:pPr lvl="0"/>
            <a:r>
              <a:rPr lang="ru-RU" sz="2900" dirty="0"/>
              <a:t>Между фронтальными (групповыми) занятиями допускаются перерывы в 10-15 минут.</a:t>
            </a:r>
          </a:p>
          <a:p>
            <a:pPr lvl="0"/>
            <a:r>
              <a:rPr lang="ru-RU" sz="2900" dirty="0"/>
              <a:t>Ежедневно, во второй половине дня, проводятся подгрупповые и индивидуальные занятия воспитателя по заданию учителя-логопеда.</a:t>
            </a:r>
          </a:p>
          <a:p>
            <a:pPr lvl="0"/>
            <a:r>
              <a:rPr lang="ru-RU" sz="2900" dirty="0"/>
              <a:t>В циклограмме работы учителя-логопеда отводится время (30 минут на 1 ставку) на заполнение логопедической документации (фронтальных планов, индивидуальных тетрадей, планирование заданий воспитателю на вечернее время и т. д.), подготовку к фронтальным занятиям, подбор и изготовление дидактических пособий. </a:t>
            </a:r>
          </a:p>
          <a:p>
            <a:pPr lvl="0"/>
            <a:r>
              <a:rPr lang="ru-RU" sz="2900" dirty="0"/>
              <a:t>Ответственность за обязательное посещение детьми занятий в логопедической группе несут учитель-логопед, воспитатель и заведующий МБДОУ. </a:t>
            </a:r>
          </a:p>
          <a:p>
            <a:pPr lvl="0"/>
            <a:r>
              <a:rPr lang="ru-RU" sz="2900" dirty="0"/>
              <a:t>Медицинский и педагогический персонал проводит комплексное оздоровление детей с учетом состояния их здоровья, включающее: щадящий режим, лечебную физкультуру, санацию очагов инфекции, медицинскую терапию и контроль за проведением специальных закаливающих процедур и прогулок.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0638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B6E98-C3E3-4080-9672-5D85DF42B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b="1" dirty="0"/>
              <a:t>Коррекционно-речевая работа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91745C-E432-4CA6-AE3C-06D190292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533" y="1343378"/>
            <a:ext cx="11334045" cy="514949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900" dirty="0"/>
              <a:t>Программа коррекционной работы обеспечивает: </a:t>
            </a:r>
            <a:endParaRPr lang="ru-RU" sz="2900" dirty="0">
              <a:effectLst/>
            </a:endParaRPr>
          </a:p>
          <a:p>
            <a:r>
              <a:rPr lang="ru-RU" sz="2900" dirty="0"/>
              <a:t>- выявление особых образовательных потребностей детей с ТНР, обусловленных недостатками в их психофизическом и  речевом развитии; </a:t>
            </a:r>
            <a:endParaRPr lang="ru-RU" sz="2900" dirty="0">
              <a:effectLst/>
            </a:endParaRPr>
          </a:p>
          <a:p>
            <a:r>
              <a:rPr lang="ru-RU" sz="2900" dirty="0"/>
              <a:t>- осуществление индивидуально-ориентированной психолого-медико-педагогической помощи воспитанникам с ТНР с учетом их психофизического, речевого развития, индивидуальных возможностей и в соответствии с рекомендациями психолого-медико-педагогической комиссии;  </a:t>
            </a:r>
            <a:endParaRPr lang="ru-RU" sz="2900" dirty="0">
              <a:effectLst/>
            </a:endParaRPr>
          </a:p>
          <a:p>
            <a:r>
              <a:rPr lang="ru-RU" sz="2900" dirty="0"/>
              <a:t>- возможность освоения детьми  с ТНР адаптированной основной образовательной программы дошкольного образования.</a:t>
            </a:r>
          </a:p>
          <a:p>
            <a:r>
              <a:rPr lang="ru-RU" sz="2900" dirty="0"/>
              <a:t>Задачи программы:  </a:t>
            </a:r>
            <a:endParaRPr lang="ru-RU" sz="2900" dirty="0">
              <a:effectLst/>
            </a:endParaRPr>
          </a:p>
          <a:p>
            <a:r>
              <a:rPr lang="ru-RU" sz="2900" dirty="0"/>
              <a:t>- определение особых образовательных потребностей детей с ТНР, обусловленных уровнем их речевого развития и степенью выраженности нарушения;</a:t>
            </a:r>
            <a:endParaRPr lang="ru-RU" sz="2900" dirty="0">
              <a:effectLst/>
            </a:endParaRPr>
          </a:p>
          <a:p>
            <a:r>
              <a:rPr lang="ru-RU" sz="2900" dirty="0"/>
              <a:t>- коррекция речевых нарушений  на  основе координации педагогических, психологических и медицинских средств воздействия;  </a:t>
            </a:r>
            <a:endParaRPr lang="ru-RU" sz="2900" dirty="0">
              <a:effectLst/>
            </a:endParaRPr>
          </a:p>
          <a:p>
            <a:r>
              <a:rPr lang="ru-RU" sz="2900" dirty="0"/>
              <a:t>- оказание родителям (законным представителям) детей с ТНР консультативной и методической помощи по особенностям развития детей с ТНР и направлениям коррекционного воздействия.</a:t>
            </a:r>
            <a:endParaRPr lang="ru-RU" sz="2900" dirty="0">
              <a:effectLst/>
            </a:endParaRPr>
          </a:p>
          <a:p>
            <a:r>
              <a:rPr lang="ru-RU" sz="4200" dirty="0"/>
              <a:t>Содержание коррекционно-речевой работы строится на основе Программ: </a:t>
            </a:r>
          </a:p>
          <a:p>
            <a:r>
              <a:rPr lang="ru-RU" sz="2900" dirty="0"/>
              <a:t>1. «Программа логопедической работы по преодолению фонетико-фонематического недоразвития у детей» (для старшей и подготовительной групп) . Авторы: Т.Б. Филичева, </a:t>
            </a:r>
            <a:r>
              <a:rPr lang="ru-RU" sz="2900" dirty="0" err="1"/>
              <a:t>Г.В.Чиркина</a:t>
            </a:r>
            <a:r>
              <a:rPr lang="ru-RU" sz="2900" dirty="0"/>
              <a:t>.</a:t>
            </a:r>
          </a:p>
          <a:p>
            <a:r>
              <a:rPr lang="ru-RU" sz="2900" dirty="0"/>
              <a:t>2. «Программа логопедической работы по преодолению общего недоразвития речи у детей». Авторы: </a:t>
            </a:r>
            <a:r>
              <a:rPr lang="ru-RU" sz="2900" dirty="0" err="1"/>
              <a:t>Т.Б.Филичева</a:t>
            </a:r>
            <a:r>
              <a:rPr lang="ru-RU" sz="2900" dirty="0"/>
              <a:t>, </a:t>
            </a:r>
            <a:r>
              <a:rPr lang="ru-RU" sz="2900" dirty="0" err="1"/>
              <a:t>Т.В.Туманова</a:t>
            </a:r>
            <a:r>
              <a:rPr lang="ru-RU" sz="2900" dirty="0"/>
              <a:t>, </a:t>
            </a:r>
            <a:r>
              <a:rPr lang="ru-RU" sz="2900" dirty="0" err="1"/>
              <a:t>Г.В.Чиркина</a:t>
            </a:r>
            <a:r>
              <a:rPr lang="ru-RU" sz="2900" dirty="0"/>
              <a:t>.</a:t>
            </a:r>
          </a:p>
          <a:p>
            <a:endParaRPr lang="ru-RU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30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452374-6C59-490C-AABF-984CCD8B1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Программа коррекционной работы предусматривает: 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0C3165-0510-4D5F-981F-E5F284E97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267" y="2133600"/>
            <a:ext cx="10556345" cy="3777622"/>
          </a:xfrm>
        </p:spPr>
        <p:txBody>
          <a:bodyPr>
            <a:normAutofit/>
          </a:bodyPr>
          <a:lstStyle/>
          <a:p>
            <a:r>
              <a:rPr lang="ru-RU" dirty="0"/>
              <a:t>- проведение индивидуальной и подгрупповой логопедической работы, обеспечивающей удовлетворение особых образовательных потребностей детей с ТНР с целью преодоления неречевых и речевых расстройств;  </a:t>
            </a:r>
          </a:p>
          <a:p>
            <a:r>
              <a:rPr lang="ru-RU" dirty="0"/>
              <a:t>- достижение  уровня  речевого  развития,  оптимального  для ребёнка, и обеспечивающего возможность использования освоенных умений и навыков в разных видах  детской деятельности и в различных коммуникативных ситуациях;</a:t>
            </a:r>
          </a:p>
          <a:p>
            <a:r>
              <a:rPr lang="ru-RU" dirty="0"/>
              <a:t>- обеспечение коррекционной направленности  при реализации содержания образовательных областей  и воспитательных мероприятий;  </a:t>
            </a:r>
          </a:p>
          <a:p>
            <a:r>
              <a:rPr lang="ru-RU" dirty="0"/>
              <a:t>- психолого-педагогическое  сопровождение  семьи  (законных представителей) с целью ее активного включения в коррекционно-развивающую работу с детьми; организацию партнерских отношений с родителями (законными представителями).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4511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05D7C0-9FC0-456D-89A9-80DB2E76A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i="1" dirty="0"/>
              <a:t>Коррекционно-развивающая работа</a:t>
            </a:r>
            <a:r>
              <a:rPr lang="ru-RU" sz="2400" b="1" dirty="0"/>
              <a:t> всех педагогических работников дошкольной образовательной организации включает: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6461DB-4249-45D7-B33C-52666D939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1" y="2133600"/>
            <a:ext cx="10195101" cy="377762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- системное и разностороннее развитие речи и коррекцию речевых расстройств (с учетом уровня речевого развития, механизма, структуры речевого дефекта у детей с ТНР);</a:t>
            </a:r>
          </a:p>
          <a:p>
            <a:r>
              <a:rPr lang="ru-RU" dirty="0"/>
              <a:t>- социально-коммуникативное развитие;</a:t>
            </a:r>
          </a:p>
          <a:p>
            <a:r>
              <a:rPr lang="ru-RU" dirty="0"/>
              <a:t>- развитие и коррекцию сенсорных, моторных, психических функций  у детей с ТНР;</a:t>
            </a:r>
          </a:p>
          <a:p>
            <a:r>
              <a:rPr lang="ru-RU" dirty="0"/>
              <a:t>- познавательное развитие,</a:t>
            </a:r>
          </a:p>
          <a:p>
            <a:r>
              <a:rPr lang="ru-RU" dirty="0"/>
              <a:t>- развитие высших психических функций;</a:t>
            </a:r>
          </a:p>
          <a:p>
            <a:r>
              <a:rPr lang="ru-RU" dirty="0"/>
              <a:t>- коррекцию нарушений развития личности, эмоционально - волевой сферы с целью максимальной социальной адаптации ребёнка с ТНР;</a:t>
            </a:r>
          </a:p>
          <a:p>
            <a:r>
              <a:rPr lang="ru-RU" dirty="0"/>
              <a:t>-  различные формы просветительской деятельности (консультации, собрания,  лекции,  беседы,  использование  информационных  средств), направленные на разъяснение участникам образовательных отношений, в том числе родителей (законных представителей), вопросов, связанных с особенностями образования детей с ТНР.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825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6E61E-83E1-4B37-89CC-6DDC556DA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669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Организация предметно-пространственной развивающей среды</a:t>
            </a:r>
            <a:br>
              <a:rPr lang="ru-RU" sz="2400" dirty="0"/>
            </a:br>
            <a:r>
              <a:rPr lang="ru-RU" sz="2400" dirty="0"/>
              <a:t>Центр речевого и креативного развития в кабинете логопеда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8ECD42-A4B0-490E-8249-BD688472C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89" y="891822"/>
            <a:ext cx="11401777" cy="5689600"/>
          </a:xfrm>
        </p:spPr>
        <p:txBody>
          <a:bodyPr>
            <a:noAutofit/>
          </a:bodyPr>
          <a:lstStyle/>
          <a:p>
            <a:r>
              <a:rPr lang="ru-RU" sz="1600" dirty="0"/>
              <a:t>. Зеркало.</a:t>
            </a:r>
          </a:p>
          <a:p>
            <a:r>
              <a:rPr lang="ru-RU" sz="1600" dirty="0"/>
              <a:t>2. Индивидуальные зеркала на подгруппу детей</a:t>
            </a:r>
          </a:p>
          <a:p>
            <a:r>
              <a:rPr lang="ru-RU" sz="1600" dirty="0"/>
              <a:t>3. Детские столы</a:t>
            </a:r>
          </a:p>
          <a:p>
            <a:r>
              <a:rPr lang="ru-RU" sz="1600" dirty="0"/>
              <a:t>4. Интерактивные дидактические игры на CD-дисках</a:t>
            </a:r>
          </a:p>
          <a:p>
            <a:r>
              <a:rPr lang="ru-RU" sz="1600" dirty="0"/>
              <a:t>5. Ноутбук</a:t>
            </a:r>
          </a:p>
          <a:p>
            <a:r>
              <a:rPr lang="ru-RU" sz="1600" dirty="0"/>
              <a:t>6. Диктофон</a:t>
            </a:r>
          </a:p>
          <a:p>
            <a:r>
              <a:rPr lang="ru-RU" sz="1600" dirty="0"/>
              <a:t>7. Дыхательные тренажеры, игрушки и пособия для развития дыхания (свистки, свистульки, дудочки, воздушные шары и другие надувные игрушки, «Мыльные пузыри», перышки, сухие листочки, лепестки цветов и т.д.).</a:t>
            </a:r>
          </a:p>
          <a:p>
            <a:r>
              <a:rPr lang="ru-RU" sz="1600" dirty="0"/>
              <a:t>8. Картотека материалов для автоматизации и дифференциации звуков всех групп (слоги, слова, словосочетания, предложения, потешки, чистоговорки, тексты, словесные игры).</a:t>
            </a:r>
          </a:p>
          <a:p>
            <a:r>
              <a:rPr lang="ru-RU" sz="1600" dirty="0"/>
              <a:t>10. Логопедический альбом для обследования звукопроизношения.</a:t>
            </a:r>
          </a:p>
          <a:p>
            <a:r>
              <a:rPr lang="ru-RU" sz="1600" dirty="0"/>
              <a:t>11. Логопедический альбом для обследования фонетико-фонематической системы речи.</a:t>
            </a:r>
          </a:p>
          <a:p>
            <a:r>
              <a:rPr lang="ru-RU" sz="1600" dirty="0"/>
              <a:t>12. Предметные картинки по изучаемым лексическим темам, сюжетные картинки, серии сюжетных картинок.</a:t>
            </a:r>
          </a:p>
          <a:p>
            <a:r>
              <a:rPr lang="ru-RU" sz="1600" dirty="0"/>
              <a:t>13. Алгоритмы, схемы описания предметов и объектов.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42612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EDDA6-D556-487F-8083-D31F3D025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Организация предметно-пространственной развивающей среды</a:t>
            </a:r>
            <a:br>
              <a:rPr lang="ru-RU" sz="2700" b="1" dirty="0"/>
            </a:br>
            <a:r>
              <a:rPr lang="ru-RU" sz="2700" b="1" dirty="0"/>
              <a:t>Центр речевого и креативного развития в кабинете логопеда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20A4B-0DBB-4135-8D84-0C7185B02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156" y="1873956"/>
            <a:ext cx="11108266" cy="4618917"/>
          </a:xfrm>
        </p:spPr>
        <p:txBody>
          <a:bodyPr>
            <a:normAutofit fontScale="25000" lnSpcReduction="20000"/>
          </a:bodyPr>
          <a:lstStyle/>
          <a:p>
            <a:r>
              <a:rPr lang="ru-RU" sz="6600" dirty="0"/>
              <a:t>14.   Лото, домино по изучаемым лексическим темам.</a:t>
            </a:r>
          </a:p>
          <a:p>
            <a:r>
              <a:rPr lang="ru-RU" sz="6600" dirty="0"/>
              <a:t>15. «</a:t>
            </a:r>
            <a:r>
              <a:rPr lang="ru-RU" sz="6600" dirty="0" err="1"/>
              <a:t>Играйка</a:t>
            </a:r>
            <a:r>
              <a:rPr lang="ru-RU" sz="6600" dirty="0"/>
              <a:t> 1», «</a:t>
            </a:r>
            <a:r>
              <a:rPr lang="ru-RU" sz="6600" dirty="0" err="1"/>
              <a:t>Играйка</a:t>
            </a:r>
            <a:r>
              <a:rPr lang="ru-RU" sz="6600" dirty="0"/>
              <a:t> 2», «</a:t>
            </a:r>
            <a:r>
              <a:rPr lang="ru-RU" sz="6600" dirty="0" err="1"/>
              <a:t>Играйка</a:t>
            </a:r>
            <a:r>
              <a:rPr lang="ru-RU" sz="6600" dirty="0"/>
              <a:t> 3», «</a:t>
            </a:r>
            <a:r>
              <a:rPr lang="ru-RU" sz="6600" dirty="0" err="1"/>
              <a:t>Играйка</a:t>
            </a:r>
            <a:r>
              <a:rPr lang="ru-RU" sz="6600" dirty="0"/>
              <a:t> 5», «</a:t>
            </a:r>
            <a:r>
              <a:rPr lang="ru-RU" sz="6600" dirty="0" err="1"/>
              <a:t>Играйка</a:t>
            </a:r>
            <a:r>
              <a:rPr lang="ru-RU" sz="6600" dirty="0"/>
              <a:t>-грамотейка», «</a:t>
            </a:r>
            <a:r>
              <a:rPr lang="ru-RU" sz="6600" dirty="0" err="1"/>
              <a:t>Играйка-различайка</a:t>
            </a:r>
            <a:r>
              <a:rPr lang="ru-RU" sz="6600" dirty="0"/>
              <a:t>», «</a:t>
            </a:r>
            <a:r>
              <a:rPr lang="ru-RU" sz="6600" dirty="0" err="1"/>
              <a:t>Играйка-читайка</a:t>
            </a:r>
            <a:r>
              <a:rPr lang="ru-RU" sz="6600" dirty="0"/>
              <a:t>».</a:t>
            </a:r>
            <a:endParaRPr lang="ru-RU" sz="6400" dirty="0"/>
          </a:p>
          <a:p>
            <a:r>
              <a:rPr lang="ru-RU" sz="6400" dirty="0"/>
              <a:t>16. Небольшие игрушки и муляжи по изучаемым темам.</a:t>
            </a:r>
          </a:p>
          <a:p>
            <a:r>
              <a:rPr lang="ru-RU" sz="6400" dirty="0"/>
              <a:t>17. Предметные и сюжетные картинки для автоматизации и дифференциации звуков всех групп.</a:t>
            </a:r>
          </a:p>
          <a:p>
            <a:r>
              <a:rPr lang="ru-RU" sz="6400" dirty="0"/>
              <a:t>18. Настольно-печатные дидактические игры для автоматизации и дифференциации звуков всех групп.</a:t>
            </a:r>
          </a:p>
          <a:p>
            <a:r>
              <a:rPr lang="ru-RU" sz="6400" dirty="0"/>
              <a:t>19. Настольно-печатные игры для совершенствования грамматического строя речи.</a:t>
            </a:r>
          </a:p>
          <a:p>
            <a:r>
              <a:rPr lang="ru-RU" sz="6400" dirty="0"/>
              <a:t>20. Раздаточный материал и материал для фронтальной работы по формированию навыков звукового и слогового анализа и синтеза, навыков анализа и синтеза предложений.</a:t>
            </a:r>
          </a:p>
          <a:p>
            <a:r>
              <a:rPr lang="ru-RU" sz="6400" dirty="0"/>
              <a:t>21. Настольно-печатные дидактические игры для развития навыков звукового и слогового анализа и синтеза.</a:t>
            </a:r>
          </a:p>
          <a:p>
            <a:r>
              <a:rPr lang="ru-RU" sz="6400" dirty="0"/>
              <a:t>22. Наборное полотно для букв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936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2EDDA6-D556-487F-8083-D31F3D025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/>
              <a:t>Организация предметно-пространственной развивающей среды</a:t>
            </a:r>
            <a:br>
              <a:rPr lang="ru-RU" sz="2700" b="1" dirty="0"/>
            </a:br>
            <a:r>
              <a:rPr lang="ru-RU" sz="2700" b="1" dirty="0"/>
              <a:t>Центр речевого и креативного развития в кабинете логопеда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20A4B-0DBB-4135-8D84-0C7185B02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0444" y="1772356"/>
            <a:ext cx="9773356" cy="4720517"/>
          </a:xfrm>
        </p:spPr>
        <p:txBody>
          <a:bodyPr>
            <a:normAutofit/>
          </a:bodyPr>
          <a:lstStyle/>
          <a:p>
            <a:r>
              <a:rPr lang="ru-RU" dirty="0"/>
              <a:t>23. Наборы игрушек для инсценировки нескольких сказок.</a:t>
            </a:r>
          </a:p>
          <a:p>
            <a:r>
              <a:rPr lang="ru-RU" dirty="0"/>
              <a:t>24. Игры и пособия для обучения грамоте и формирования готовности к школе </a:t>
            </a:r>
          </a:p>
          <a:p>
            <a:r>
              <a:rPr lang="ru-RU" dirty="0"/>
              <a:t>25. Альбом «Все работы хороши».</a:t>
            </a:r>
          </a:p>
          <a:p>
            <a:r>
              <a:rPr lang="ru-RU" dirty="0"/>
              <a:t>26. Альбом «Кем быть?».</a:t>
            </a:r>
          </a:p>
          <a:p>
            <a:r>
              <a:rPr lang="ru-RU" dirty="0"/>
              <a:t>27. Альбом «Мамы всякие нужны».</a:t>
            </a:r>
          </a:p>
          <a:p>
            <a:r>
              <a:rPr lang="ru-RU" dirty="0"/>
              <a:t>28. Альбом «Наш детский сад».</a:t>
            </a:r>
          </a:p>
          <a:p>
            <a:r>
              <a:rPr lang="ru-RU" dirty="0"/>
              <a:t>29. Альбом «Четыре времени года»</a:t>
            </a:r>
          </a:p>
          <a:p>
            <a:r>
              <a:rPr lang="ru-RU" dirty="0"/>
              <a:t>30. Ребусы, кроссворды, изографы.</a:t>
            </a:r>
          </a:p>
          <a:p>
            <a:r>
              <a:rPr lang="ru-RU" dirty="0"/>
              <a:t>31. Библиотека со спец. литературой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23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89290A-D299-4136-B74A-AC807F61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54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/>
              <a:t>Целью</a:t>
            </a:r>
            <a:r>
              <a:rPr lang="ru-RU" sz="1800" dirty="0"/>
              <a:t>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здоровья, в том числе с инвалидностью, - воспитанника с тяжёлыми нарушениями речи. </a:t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37BA27-1D66-4325-B057-DEE74DE2877C}"/>
              </a:ext>
            </a:extLst>
          </p:cNvPr>
          <p:cNvSpPr txBox="1"/>
          <p:nvPr/>
        </p:nvSpPr>
        <p:spPr>
          <a:xfrm>
            <a:off x="676275" y="1744852"/>
            <a:ext cx="11244603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wrap="square" rtlCol="0">
            <a:spAutoFit/>
          </a:bodyPr>
          <a:lstStyle/>
          <a:p>
            <a:r>
              <a:rPr lang="ru-RU" sz="1600" dirty="0"/>
              <a:t>реализация адаптированной основной образовательной программы;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080228-6073-4146-8498-13BAE2D59C3C}"/>
              </a:ext>
            </a:extLst>
          </p:cNvPr>
          <p:cNvSpPr txBox="1"/>
          <p:nvPr/>
        </p:nvSpPr>
        <p:spPr>
          <a:xfrm>
            <a:off x="5210175" y="1447800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Задачи: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027F33-CF16-4FF3-A0B0-791AC8AAEDB7}"/>
              </a:ext>
            </a:extLst>
          </p:cNvPr>
          <p:cNvSpPr txBox="1"/>
          <p:nvPr/>
        </p:nvSpPr>
        <p:spPr>
          <a:xfrm>
            <a:off x="676274" y="2615897"/>
            <a:ext cx="11244604" cy="33855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коррекция недостатков психофизического развития детей с ТНР;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A902E2-4751-4259-A71D-AFCCE3BA69CA}"/>
              </a:ext>
            </a:extLst>
          </p:cNvPr>
          <p:cNvSpPr txBox="1"/>
          <p:nvPr/>
        </p:nvSpPr>
        <p:spPr>
          <a:xfrm>
            <a:off x="676276" y="3429000"/>
            <a:ext cx="11244606" cy="61555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охрана и укрепление физического и психического детей с ТНР, в том числе их эмоционального благополучия;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9B2EC9-A03D-4E64-B8A3-2268F16669E1}"/>
              </a:ext>
            </a:extLst>
          </p:cNvPr>
          <p:cNvSpPr txBox="1"/>
          <p:nvPr/>
        </p:nvSpPr>
        <p:spPr>
          <a:xfrm>
            <a:off x="676275" y="4419600"/>
            <a:ext cx="11244604" cy="58477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wrap="square" rtlCol="0">
            <a:spAutoFit/>
          </a:bodyPr>
          <a:lstStyle/>
          <a:p>
            <a:r>
              <a:rPr lang="ru-RU" sz="1600" dirty="0"/>
              <a:t>обеспечение равных возможностей для полноценного развития ребенка с ТНР</a:t>
            </a:r>
          </a:p>
          <a:p>
            <a:r>
              <a:rPr lang="ru-RU" sz="1600" dirty="0"/>
              <a:t> в период дошкольного детства независимо от места проживания, пола, нации, языка, социального статуса;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DA5AAC-A27F-4D43-9F03-2EB6D14596AD}"/>
              </a:ext>
            </a:extLst>
          </p:cNvPr>
          <p:cNvSpPr txBox="1"/>
          <p:nvPr/>
        </p:nvSpPr>
        <p:spPr>
          <a:xfrm>
            <a:off x="676274" y="5449669"/>
            <a:ext cx="11244605" cy="8309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создание благоприятных условий развития в соответствии с их возрастными, психофизическими</a:t>
            </a:r>
          </a:p>
          <a:p>
            <a:r>
              <a:rPr lang="ru-RU" sz="1600" dirty="0"/>
              <a:t>  и индивидуальными особенностями, развитие способностей  и творческого потенциала </a:t>
            </a:r>
          </a:p>
          <a:p>
            <a:r>
              <a:rPr lang="ru-RU" sz="1600" dirty="0"/>
              <a:t> каждого ребенка с ТНР  как субъекта отношений с другими детьми, взрослыми и миром;</a:t>
            </a:r>
          </a:p>
        </p:txBody>
      </p:sp>
    </p:spTree>
    <p:extLst>
      <p:ext uri="{BB962C8B-B14F-4D97-AF65-F5344CB8AC3E}">
        <p14:creationId xmlns:p14="http://schemas.microsoft.com/office/powerpoint/2010/main" val="4120482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71D703-C858-4FD7-AE86-8D2C79585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Организация предметно-пространственной развивающей среды</a:t>
            </a:r>
            <a:br>
              <a:rPr lang="ru-RU" sz="2400" b="1" dirty="0"/>
            </a:br>
            <a:r>
              <a:rPr lang="ru-RU" sz="2400" b="1" dirty="0"/>
              <a:t>Центр речевого и креативного развития в кабинете логопеда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BF9B62-C84E-4993-B161-32DD78A91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Центр сенсорного развития в кабинете логопеда</a:t>
            </a:r>
            <a:endParaRPr lang="ru-RU" dirty="0"/>
          </a:p>
          <a:p>
            <a:r>
              <a:rPr lang="ru-RU" dirty="0"/>
              <a:t>1. Звучащие игрушки.</a:t>
            </a:r>
          </a:p>
          <a:p>
            <a:r>
              <a:rPr lang="ru-RU" dirty="0"/>
              <a:t>2.  Маленькая настольная ширма.</a:t>
            </a:r>
          </a:p>
          <a:p>
            <a:r>
              <a:rPr lang="ru-RU" dirty="0"/>
              <a:t>3. Магнитофон, кассеты с записью «голосов природы», бытовых шумов.</a:t>
            </a:r>
          </a:p>
          <a:p>
            <a:r>
              <a:rPr lang="ru-RU" dirty="0"/>
              <a:t>4. Игры типа «Узнай по силуэту», «Что хотел нарисовать художник?», «Найди ошибку художника», «Распутай буквы».</a:t>
            </a:r>
          </a:p>
          <a:p>
            <a:r>
              <a:rPr lang="ru-RU" b="1" dirty="0"/>
              <a:t>Центр моторного и конструктивного развития в кабинете логопеда</a:t>
            </a:r>
            <a:endParaRPr lang="ru-RU" dirty="0"/>
          </a:p>
          <a:p>
            <a:r>
              <a:rPr lang="ru-RU" dirty="0"/>
              <a:t>1. Разрезные картинки и </a:t>
            </a:r>
            <a:r>
              <a:rPr lang="ru-RU" dirty="0" err="1"/>
              <a:t>пазлы</a:t>
            </a:r>
            <a:r>
              <a:rPr lang="ru-RU" dirty="0"/>
              <a:t> (8 – 12 частей).</a:t>
            </a:r>
          </a:p>
          <a:p>
            <a:r>
              <a:rPr lang="ru-RU" dirty="0"/>
              <a:t>2. Массажные мячики.</a:t>
            </a:r>
          </a:p>
          <a:p>
            <a:r>
              <a:rPr lang="ru-RU" dirty="0"/>
              <a:t>3. Мяч.</a:t>
            </a:r>
          </a:p>
          <a:p>
            <a:r>
              <a:rPr lang="ru-RU" dirty="0"/>
              <a:t>4. Игрушки-шнуровки.</a:t>
            </a:r>
          </a:p>
          <a:p>
            <a:r>
              <a:rPr lang="ru-RU" dirty="0"/>
              <a:t>5. Мозаика и схемы выкладывания узоров из нее.</a:t>
            </a:r>
          </a:p>
          <a:p>
            <a:r>
              <a:rPr lang="ru-RU" dirty="0"/>
              <a:t>6. Занимательные игрушки из разноцветных прищепок.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5433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57299-CC01-43D1-A003-DAD56859F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D8725B-1C7E-4C9F-A025-2776C4CCB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6978"/>
            <a:ext cx="10515600" cy="5239985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Центр «Будем говорить правильно» в групповом помещении</a:t>
            </a:r>
            <a:endParaRPr lang="ru-RU" dirty="0"/>
          </a:p>
          <a:p>
            <a:r>
              <a:rPr lang="ru-RU" dirty="0"/>
              <a:t>1. Полка или этажерка для пособий.</a:t>
            </a:r>
          </a:p>
          <a:p>
            <a:r>
              <a:rPr lang="ru-RU" dirty="0"/>
              <a:t>2. Пособия и игрушки  для развития дыхания («Мельница», «Вертолет», «Мыльные пузыри», бумажные птички-оригами и т.п.), дыхательные тренажеры.</a:t>
            </a:r>
          </a:p>
          <a:p>
            <a:r>
              <a:rPr lang="ru-RU" dirty="0"/>
              <a:t>3. Картотека предметных и сюжетных картинок для автоматизации и дифференциации звуков всех групп.</a:t>
            </a:r>
          </a:p>
          <a:p>
            <a:r>
              <a:rPr lang="ru-RU" dirty="0"/>
              <a:t>4. Настольно-печатные игры для автоматизации и дифференциации звуков всех групп.</a:t>
            </a:r>
          </a:p>
          <a:p>
            <a:r>
              <a:rPr lang="ru-RU" dirty="0"/>
              <a:t>5. Картотека предметных картинок по всем изучаемым лексическим темам.</a:t>
            </a:r>
          </a:p>
          <a:p>
            <a:r>
              <a:rPr lang="ru-RU" dirty="0"/>
              <a:t>6. Сюжетные картины.</a:t>
            </a:r>
          </a:p>
          <a:p>
            <a:r>
              <a:rPr lang="ru-RU" dirty="0"/>
              <a:t>7. Серии сюжетных картин.</a:t>
            </a:r>
          </a:p>
          <a:p>
            <a:r>
              <a:rPr lang="ru-RU" dirty="0"/>
              <a:t>8. Алгоритмы, схемы.</a:t>
            </a:r>
          </a:p>
          <a:p>
            <a:r>
              <a:rPr lang="ru-RU" dirty="0"/>
              <a:t>9.Материалы для звукового и слогового анализа и синтеза, анализа и синтеза предложений </a:t>
            </a:r>
          </a:p>
          <a:p>
            <a:r>
              <a:rPr lang="ru-RU" dirty="0"/>
              <a:t>10. Игры для совершенствования грамматического строя речи.</a:t>
            </a:r>
          </a:p>
          <a:p>
            <a:r>
              <a:rPr lang="ru-RU" b="1" dirty="0"/>
              <a:t>Центр конструирования в групповом помещении</a:t>
            </a:r>
            <a:endParaRPr lang="ru-RU" dirty="0"/>
          </a:p>
          <a:p>
            <a:r>
              <a:rPr lang="ru-RU" dirty="0"/>
              <a:t>1. Мозаика и схемы выкладывания узоров из нее.</a:t>
            </a:r>
          </a:p>
          <a:p>
            <a:r>
              <a:rPr lang="ru-RU" dirty="0"/>
              <a:t>2. Мелкий конструктор типа «</a:t>
            </a:r>
            <a:r>
              <a:rPr lang="ru-RU" dirty="0" err="1"/>
              <a:t>Lego</a:t>
            </a:r>
            <a:r>
              <a:rPr lang="ru-RU" dirty="0"/>
              <a:t>» или «</a:t>
            </a:r>
            <a:r>
              <a:rPr lang="ru-RU" dirty="0" err="1"/>
              <a:t>Duplo</a:t>
            </a:r>
            <a:r>
              <a:rPr lang="ru-RU" dirty="0"/>
              <a:t>».</a:t>
            </a:r>
          </a:p>
          <a:p>
            <a:r>
              <a:rPr lang="ru-RU" dirty="0"/>
              <a:t>3. Разрезные картинки (8–12 частей, все виды разрезов), </a:t>
            </a:r>
            <a:r>
              <a:rPr lang="ru-RU" dirty="0" err="1"/>
              <a:t>пазлы</a:t>
            </a:r>
            <a:r>
              <a:rPr lang="ru-RU" dirty="0"/>
              <a:t>.</a:t>
            </a:r>
          </a:p>
          <a:p>
            <a:r>
              <a:rPr lang="ru-RU" dirty="0"/>
              <a:t>4. Игрушки-трансформеры, игрушки-застежки, игрушки-шнуровки.</a:t>
            </a:r>
          </a:p>
          <a:p>
            <a:r>
              <a:rPr lang="ru-RU" dirty="0"/>
              <a:t>5. Материалы для изготовления оригами.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942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D8DB0F-4CBE-4861-AD44-4E6AE13DE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025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BF27F5-46DD-4ABE-BA38-9B3CFF90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1"/>
            <a:ext cx="10732911" cy="5238043"/>
          </a:xfrm>
        </p:spPr>
        <p:txBody>
          <a:bodyPr>
            <a:normAutofit fontScale="85000" lnSpcReduction="10000"/>
          </a:bodyPr>
          <a:lstStyle/>
          <a:p>
            <a:r>
              <a:rPr lang="ru-RU" sz="1900" i="1" dirty="0"/>
              <a:t>Бабина Г.В., </a:t>
            </a:r>
            <a:r>
              <a:rPr lang="ru-RU" sz="1900" i="1" dirty="0" err="1"/>
              <a:t>Сафонкина</a:t>
            </a:r>
            <a:r>
              <a:rPr lang="ru-RU" sz="1900" i="1" dirty="0"/>
              <a:t> Н.Ю.</a:t>
            </a:r>
            <a:r>
              <a:rPr lang="ru-RU" sz="1900" dirty="0"/>
              <a:t> Слоговая структура слова: обследование и формирование у детей с недоразвитием речи (методическое пособие, альбом для обследования восприятия и произнесения слов, картинный материал для проведения игр) — М., 2005.</a:t>
            </a:r>
            <a:endParaRPr lang="ru-RU" sz="1900" dirty="0">
              <a:effectLst/>
            </a:endParaRPr>
          </a:p>
          <a:p>
            <a:r>
              <a:rPr lang="ru-RU" sz="1900" i="1" dirty="0"/>
              <a:t>Глухов В.П.</a:t>
            </a:r>
            <a:r>
              <a:rPr lang="ru-RU" sz="1900" dirty="0"/>
              <a:t> Формирование связной речи детей дошкольного возраста с общим недоразвитием речи. — М., 2002.</a:t>
            </a:r>
            <a:endParaRPr lang="ru-RU" sz="1900" dirty="0">
              <a:effectLst/>
            </a:endParaRPr>
          </a:p>
          <a:p>
            <a:r>
              <a:rPr lang="ru-RU" sz="1900" i="1" dirty="0"/>
              <a:t>Жукова Н.С., </a:t>
            </a:r>
            <a:r>
              <a:rPr lang="ru-RU" sz="1900" i="1" dirty="0" err="1"/>
              <a:t>Мастюкова</a:t>
            </a:r>
            <a:r>
              <a:rPr lang="ru-RU" sz="1900" i="1" dirty="0"/>
              <a:t> Е.М., Филичева Т.Б.</a:t>
            </a:r>
            <a:r>
              <a:rPr lang="ru-RU" sz="1900" dirty="0"/>
              <a:t> Логопедия. Основы теории и практики. Система логопедического воздействия. М. </a:t>
            </a:r>
            <a:r>
              <a:rPr lang="ru-RU" sz="1900" dirty="0" err="1"/>
              <a:t>Эксмо</a:t>
            </a:r>
            <a:r>
              <a:rPr lang="ru-RU" sz="1900" dirty="0"/>
              <a:t> 2011.</a:t>
            </a:r>
            <a:endParaRPr lang="ru-RU" sz="1900" dirty="0">
              <a:effectLst/>
            </a:endParaRPr>
          </a:p>
          <a:p>
            <a:r>
              <a:rPr lang="x-none" sz="1900" i="1" dirty="0"/>
              <a:t>Лалаева Р.И., Серебрякова Н. В. </a:t>
            </a:r>
            <a:r>
              <a:rPr lang="x-none" sz="1900" dirty="0"/>
              <a:t>Формирование лексики и грамматического строя у дошкольников с общим недоразвитием речи. — СПб., 2001</a:t>
            </a:r>
            <a:r>
              <a:rPr lang="x-none" sz="1900" i="1" dirty="0"/>
              <a:t>.</a:t>
            </a:r>
            <a:endParaRPr lang="ru-RU" sz="1900" dirty="0">
              <a:effectLst/>
            </a:endParaRPr>
          </a:p>
          <a:p>
            <a:r>
              <a:rPr lang="x-none" sz="1900" i="1" dirty="0"/>
              <a:t>Логопедия</a:t>
            </a:r>
            <a:r>
              <a:rPr lang="x-none" sz="1900" dirty="0"/>
              <a:t>. Методическое наследие. Кн. 5. Фонетико-фонематическое и общее недоразвитие речи / Под. ред. Л. С. Волковой. — М., 200</a:t>
            </a:r>
            <a:r>
              <a:rPr lang="ru-RU" sz="1900" dirty="0"/>
              <a:t>7</a:t>
            </a:r>
            <a:r>
              <a:rPr lang="x-none" sz="1900" dirty="0"/>
              <a:t>.</a:t>
            </a:r>
            <a:endParaRPr lang="ru-RU" sz="1900" dirty="0">
              <a:effectLst/>
            </a:endParaRPr>
          </a:p>
          <a:p>
            <a:r>
              <a:rPr lang="ru-RU" sz="1900" i="1" dirty="0"/>
              <a:t>Приходько О. Г.</a:t>
            </a:r>
            <a:r>
              <a:rPr lang="ru-RU" sz="1900" dirty="0"/>
              <a:t> Логопедический массаж при коррекции </a:t>
            </a:r>
            <a:r>
              <a:rPr lang="ru-RU" sz="1900" dirty="0" err="1"/>
              <a:t>дизартрических</a:t>
            </a:r>
            <a:r>
              <a:rPr lang="ru-RU" sz="1900" dirty="0"/>
              <a:t> нарушений речи у детей раннего и дошкольного возраста. — СПб, 2008.</a:t>
            </a:r>
            <a:endParaRPr lang="ru-RU" sz="1900" dirty="0">
              <a:effectLst/>
            </a:endParaRPr>
          </a:p>
          <a:p>
            <a:r>
              <a:rPr lang="ru-RU" sz="1900" i="1" dirty="0"/>
              <a:t>Программы</a:t>
            </a:r>
            <a:r>
              <a:rPr lang="ru-RU" sz="1900" dirty="0"/>
              <a:t> дошкольных образовательных учреждений компенсирующего вида для детей с нарушениями речи. Под ред. Чиркиной Г.В. М. просвещение 2011.</a:t>
            </a:r>
            <a:endParaRPr lang="ru-RU" sz="1900" dirty="0">
              <a:effectLst/>
            </a:endParaRPr>
          </a:p>
          <a:p>
            <a:r>
              <a:rPr lang="ru-RU" sz="1900" i="1" dirty="0"/>
              <a:t>Селиверстов В. И.</a:t>
            </a:r>
            <a:r>
              <a:rPr lang="ru-RU" sz="1900" dirty="0"/>
              <a:t> Речевые игры с детьми. — М.: Педагогика, 2000.</a:t>
            </a:r>
            <a:r>
              <a:rPr lang="x-none" sz="1900" i="1" dirty="0"/>
              <a:t> Филичева Т.Б.</a:t>
            </a:r>
            <a:r>
              <a:rPr lang="x-none" sz="1900" dirty="0"/>
              <a:t> Особенности формирования речи у детей дошкольного возраста. Монография.– М., 2000.</a:t>
            </a:r>
            <a:endParaRPr lang="ru-RU" sz="1900" dirty="0">
              <a:effectLst/>
            </a:endParaRPr>
          </a:p>
          <a:p>
            <a:r>
              <a:rPr lang="ru-RU" sz="1900" i="1" dirty="0"/>
              <a:t>Филичева Т.Б., Орлова О.С, Туманова Т.В.</a:t>
            </a:r>
            <a:r>
              <a:rPr lang="ru-RU" sz="1900" dirty="0"/>
              <a:t> Основы дошкольной логопедии. М. </a:t>
            </a:r>
            <a:r>
              <a:rPr lang="ru-RU" sz="1900" dirty="0" err="1"/>
              <a:t>Эксмо</a:t>
            </a:r>
            <a:r>
              <a:rPr lang="ru-RU" sz="1900" dirty="0"/>
              <a:t> 2015.</a:t>
            </a:r>
            <a:endParaRPr lang="ru-RU" sz="1900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9645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75899D-6BB9-4531-885A-301F68CE7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540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D95902-D1D9-4BCC-802B-3828A016C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11" y="1185333"/>
            <a:ext cx="10515600" cy="4991630"/>
          </a:xfrm>
        </p:spPr>
        <p:txBody>
          <a:bodyPr>
            <a:normAutofit/>
          </a:bodyPr>
          <a:lstStyle/>
          <a:p>
            <a:r>
              <a:rPr lang="x-none" sz="1800" i="1" dirty="0"/>
              <a:t>Филичева Т.Б., Туманова Т.В.</a:t>
            </a:r>
            <a:r>
              <a:rPr lang="x-none" sz="1800" dirty="0"/>
              <a:t> Дидактические материалы для обследования и формирования речи детей дошкольного возраста.</a:t>
            </a:r>
            <a:r>
              <a:rPr lang="x-none" sz="1800" b="1" dirty="0"/>
              <a:t> </a:t>
            </a:r>
            <a:r>
              <a:rPr lang="x-none" sz="1800" dirty="0"/>
              <a:t>— М.: ДРОФА, 2009.</a:t>
            </a:r>
            <a:endParaRPr lang="ru-RU" sz="1800" dirty="0"/>
          </a:p>
          <a:p>
            <a:r>
              <a:rPr lang="ru-RU" sz="1800" i="1" dirty="0"/>
              <a:t>Филичева Т.Б., Туманова Т.В., Соболева А.В.</a:t>
            </a:r>
            <a:r>
              <a:rPr lang="ru-RU" sz="1800" dirty="0"/>
              <a:t> Методика преодоления недостатков речи у детей дошкольного возраста. М. Изд-во В. Секачев. 2016.</a:t>
            </a:r>
            <a:endParaRPr lang="ru-RU" sz="1800" i="1" dirty="0"/>
          </a:p>
          <a:p>
            <a:r>
              <a:rPr lang="x-none" sz="1800" i="1" dirty="0"/>
              <a:t>Филичева Т.Б., Туманова Т.В., Чиркина Г.В.</a:t>
            </a:r>
            <a:r>
              <a:rPr lang="x-none" sz="1800" dirty="0"/>
              <a:t> Воспитание и обучение детей дошкольного возраста с общим недоразвитием речи. — М.: ДРОФА, 2009.</a:t>
            </a:r>
            <a:endParaRPr lang="ru-RU" sz="1800" dirty="0"/>
          </a:p>
          <a:p>
            <a:r>
              <a:rPr lang="x-none" sz="1800" i="1" dirty="0"/>
              <a:t>Филичева Т.Б., Чиркина Г.В.</a:t>
            </a:r>
            <a:r>
              <a:rPr lang="x-none" sz="1800" dirty="0"/>
              <a:t> Устранение общего недоразвития речи у детей дошкольного возраста. — М., 2005.</a:t>
            </a:r>
            <a:endParaRPr lang="ru-RU" sz="1800" dirty="0"/>
          </a:p>
          <a:p>
            <a:pPr fontAlgn="base" hangingPunct="0"/>
            <a:r>
              <a:rPr lang="ru-RU" sz="1800" i="1" dirty="0"/>
              <a:t>Цейтлин С. Н.</a:t>
            </a:r>
            <a:r>
              <a:rPr lang="ru-RU" sz="1800" dirty="0"/>
              <a:t> Язык и ребенок: Лингвистика детской речи. —М.: ВЛАДОС, 2000.</a:t>
            </a:r>
          </a:p>
          <a:p>
            <a:pPr lvl="0"/>
            <a:r>
              <a:rPr lang="ru-RU" sz="1800" dirty="0" err="1"/>
              <a:t>Теремкова</a:t>
            </a:r>
            <a:r>
              <a:rPr lang="ru-RU" sz="1800" dirty="0"/>
              <a:t> Н.Э. Практический тренажер по развитию речи, внимания, памяти, мышления, восприятия. Выпуск 1, 2, 3, 4. ООО «Издательство «Стрекоза», 2016</a:t>
            </a:r>
          </a:p>
          <a:p>
            <a:pPr lvl="0"/>
            <a:r>
              <a:rPr lang="ru-RU" sz="1800" dirty="0"/>
              <a:t>Ткаченко Т.А. Большая книга заданий и упражнений на развитие связной речи малыша. – М.: </a:t>
            </a:r>
            <a:r>
              <a:rPr lang="ru-RU" sz="1800" dirty="0" err="1"/>
              <a:t>Эксмо</a:t>
            </a:r>
            <a:r>
              <a:rPr lang="ru-RU" sz="1800" dirty="0"/>
              <a:t>, 2013. -136с.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460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369D9-E437-4516-8AE7-CE4F3868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Литература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B0156E-E1E7-4FD1-83D6-A3E158640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9822"/>
            <a:ext cx="10515600" cy="477714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dirty="0"/>
              <a:t> Ткаченко Т.А. Коррекция фонетических нарушений у детей. Подготовительный этап: Пособие для логопедов. М.: ВЛАДОС, 2008. – 112с.: ил.</a:t>
            </a:r>
          </a:p>
          <a:p>
            <a:pPr lvl="0"/>
            <a:r>
              <a:rPr lang="ru-RU" dirty="0"/>
              <a:t> Ткаченко Т.А. Логопед у вас дома. Комплект с диском и лото. - М.: ЭКСМО, 2011 – 288 с.</a:t>
            </a:r>
          </a:p>
          <a:p>
            <a:pPr lvl="0"/>
            <a:r>
              <a:rPr lang="ru-RU" dirty="0"/>
              <a:t>Ткаченко Т.А. Логопедические упражнения. – М: </a:t>
            </a:r>
            <a:r>
              <a:rPr lang="ru-RU" dirty="0" err="1"/>
              <a:t>Эксмо</a:t>
            </a:r>
            <a:r>
              <a:rPr lang="ru-RU" dirty="0"/>
              <a:t>, 2013. – 88с.</a:t>
            </a:r>
          </a:p>
          <a:p>
            <a:pPr lvl="0"/>
            <a:r>
              <a:rPr lang="ru-RU" dirty="0" err="1"/>
              <a:t>Фесюкова</a:t>
            </a:r>
            <a:r>
              <a:rPr lang="ru-RU" dirty="0"/>
              <a:t> Л.Б., Григорьева О.О. Времена года. Комплексные занятия. – Харьков:  ЧП «АН ГРО ПЛЮС», 2008. – 208 с.</a:t>
            </a:r>
          </a:p>
          <a:p>
            <a:pPr lvl="0"/>
            <a:r>
              <a:rPr lang="ru-RU" dirty="0"/>
              <a:t>Цуканова С.П., </a:t>
            </a:r>
            <a:r>
              <a:rPr lang="ru-RU" dirty="0" err="1"/>
              <a:t>Бетц</a:t>
            </a:r>
            <a:r>
              <a:rPr lang="ru-RU" dirty="0"/>
              <a:t> Л.Л. Формируем навыки чтения. Раздаточные таблицы для обучения грамоте и развития техники чтения у старших дошкольников: Приложение к пособию «Я учусь говорить и читать» - М.: «ГНОМ и Д», 2009. – 32 с.</a:t>
            </a:r>
          </a:p>
          <a:p>
            <a:pPr lvl="0"/>
            <a:r>
              <a:rPr lang="ru-RU" dirty="0"/>
              <a:t> Цуканова С.П., </a:t>
            </a:r>
            <a:r>
              <a:rPr lang="ru-RU" dirty="0" err="1"/>
              <a:t>Бетц</a:t>
            </a:r>
            <a:r>
              <a:rPr lang="ru-RU" dirty="0"/>
              <a:t> Л.Л. Учим ребенка говорить и читать. Конспекты занятий по развитию фонематической стороны речи обучению грамоте детей старшего дошкольного возраста. </a:t>
            </a:r>
            <a:r>
              <a:rPr lang="en-US" dirty="0"/>
              <a:t>I</a:t>
            </a:r>
            <a:r>
              <a:rPr lang="ru-RU" dirty="0"/>
              <a:t> период. - М.: ГНОМ и Д, 2009 -  160с.</a:t>
            </a:r>
          </a:p>
          <a:p>
            <a:pPr lvl="0"/>
            <a:r>
              <a:rPr lang="ru-RU" dirty="0"/>
              <a:t> Цуканова С.П., </a:t>
            </a:r>
            <a:r>
              <a:rPr lang="ru-RU" dirty="0" err="1"/>
              <a:t>Бетц</a:t>
            </a:r>
            <a:r>
              <a:rPr lang="ru-RU" dirty="0"/>
              <a:t> Л.Л. Учим ребенка говорить и читать. Конспекты занятий по развитию фонематической стороны речи обучению грамоте детей старшего дошкольного возраста. </a:t>
            </a:r>
            <a:r>
              <a:rPr lang="en-US" dirty="0"/>
              <a:t>II</a:t>
            </a:r>
            <a:r>
              <a:rPr lang="ru-RU" dirty="0"/>
              <a:t> период. – М.: ГНОМ и Д, 2010. – 184 с.</a:t>
            </a:r>
          </a:p>
          <a:p>
            <a:pPr lvl="0"/>
            <a:r>
              <a:rPr lang="ru-RU" dirty="0"/>
              <a:t>Цуканова С.П., </a:t>
            </a:r>
            <a:r>
              <a:rPr lang="ru-RU" dirty="0" err="1"/>
              <a:t>Бетц</a:t>
            </a:r>
            <a:r>
              <a:rPr lang="ru-RU" dirty="0"/>
              <a:t> Л.Л. Учим ребенка говорить и читать. Конспекты занятий по развитию фонематической стороны речи обучению грамоте детей старшего дошкольного возраста. </a:t>
            </a:r>
            <a:r>
              <a:rPr lang="en-US" dirty="0"/>
              <a:t>III</a:t>
            </a:r>
            <a:r>
              <a:rPr lang="ru-RU" dirty="0"/>
              <a:t> период. – М.: ГНОМ и Д, 2008 -  112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551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6DE6B0-4387-4E75-92F1-37BD84A0B805}"/>
              </a:ext>
            </a:extLst>
          </p:cNvPr>
          <p:cNvSpPr txBox="1"/>
          <p:nvPr/>
        </p:nvSpPr>
        <p:spPr>
          <a:xfrm>
            <a:off x="395112" y="428977"/>
            <a:ext cx="11322753" cy="86177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объединение обучения и воспитания в целостный образовательный процесс  на основе духовно-нравственных  и социокультурных ценностей, принятых в обществе правил и норм поведения в интересах человека, семьи, общества;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5104C5-4617-4AC2-8217-DD6228F5ABA2}"/>
              </a:ext>
            </a:extLst>
          </p:cNvPr>
          <p:cNvSpPr txBox="1"/>
          <p:nvPr/>
        </p:nvSpPr>
        <p:spPr>
          <a:xfrm>
            <a:off x="395112" y="1873956"/>
            <a:ext cx="11342153" cy="110799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формирование общей культуры личности детей с ТНР, развитие их социальных, нравственных, эстетических,</a:t>
            </a:r>
          </a:p>
          <a:p>
            <a:r>
              <a:rPr lang="ru-RU" sz="1600" dirty="0"/>
              <a:t> интеллектуальных, физических качеств, инициативности, самостоятельности и ответственности ребенка, </a:t>
            </a:r>
          </a:p>
          <a:p>
            <a:r>
              <a:rPr lang="ru-RU" sz="1600" dirty="0"/>
              <a:t>формирование предпосылок учебной деятельности;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D58130-D5F5-4B36-9AC3-3CBA84ACCD0C}"/>
              </a:ext>
            </a:extLst>
          </p:cNvPr>
          <p:cNvSpPr txBox="1"/>
          <p:nvPr/>
        </p:nvSpPr>
        <p:spPr>
          <a:xfrm>
            <a:off x="395112" y="3429000"/>
            <a:ext cx="11322753" cy="86177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формирование социокультурной среды, соответствующей психофизическим и индивидуальным </a:t>
            </a:r>
          </a:p>
          <a:p>
            <a:r>
              <a:rPr lang="ru-RU" sz="1600" dirty="0"/>
              <a:t>особенностям детей с ТНР;</a:t>
            </a: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38B04-3500-4515-A445-8FFD89A45572}"/>
              </a:ext>
            </a:extLst>
          </p:cNvPr>
          <p:cNvSpPr txBox="1"/>
          <p:nvPr/>
        </p:nvSpPr>
        <p:spPr>
          <a:xfrm>
            <a:off x="395112" y="4786489"/>
            <a:ext cx="11322752" cy="86177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 здоровья детей с ТНР;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F0803D-47DE-4E4A-B5B2-97B82E1E54F3}"/>
              </a:ext>
            </a:extLst>
          </p:cNvPr>
          <p:cNvSpPr txBox="1"/>
          <p:nvPr/>
        </p:nvSpPr>
        <p:spPr>
          <a:xfrm>
            <a:off x="395112" y="6143978"/>
            <a:ext cx="11322752" cy="61555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ru-RU" sz="1600" dirty="0"/>
              <a:t>обеспечение преемственности целей, задач и содержания дошкольного общего и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370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49265-3EBB-4B45-B35E-DE17DAC62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2400" b="1" dirty="0"/>
              <a:t>Принципы и подходы к формированию Программы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453484-3B1F-482E-9A84-0A766F6E1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/>
              <a:t>Теоретической основой </a:t>
            </a:r>
            <a:r>
              <a:rPr lang="ru-RU" dirty="0"/>
              <a:t>«Программы» стали:</a:t>
            </a:r>
          </a:p>
          <a:p>
            <a:r>
              <a:rPr lang="ru-RU" dirty="0"/>
              <a:t>концепция о соотношении  первичных  и  вторичных  нарушений (Л.С. Выготский);</a:t>
            </a:r>
          </a:p>
          <a:p>
            <a:r>
              <a:rPr lang="ru-RU" dirty="0"/>
              <a:t>учение об общих и специфических закономерностях развития аномальных детей (Л.С. Выготский, Н.Н. </a:t>
            </a:r>
            <a:r>
              <a:rPr lang="ru-RU" dirty="0" err="1"/>
              <a:t>Малофеев</a:t>
            </a:r>
            <a:r>
              <a:rPr lang="ru-RU" dirty="0"/>
              <a:t>);</a:t>
            </a:r>
          </a:p>
          <a:p>
            <a:r>
              <a:rPr lang="ru-RU" dirty="0"/>
              <a:t> концепция о соотношении мышления и речи (Л. С. Выготский, А. А. Леонтьев, А. Р. </a:t>
            </a:r>
            <a:r>
              <a:rPr lang="ru-RU" dirty="0" err="1"/>
              <a:t>Лурия</a:t>
            </a:r>
            <a:r>
              <a:rPr lang="ru-RU" dirty="0"/>
              <a:t>, Ж. Пиаже и др.);</a:t>
            </a:r>
          </a:p>
          <a:p>
            <a:r>
              <a:rPr lang="ru-RU" dirty="0"/>
              <a:t>концепция о целостности языка как системы и роли речи в психическом развитии ребенка (В.М. Солнцев);</a:t>
            </a:r>
          </a:p>
          <a:p>
            <a:r>
              <a:rPr lang="ru-RU" dirty="0"/>
              <a:t>концепция о соотношении элементарных и высших психических функций в процессе развития ребенка (Л. С. Выготский, А. Р. </a:t>
            </a:r>
            <a:r>
              <a:rPr lang="ru-RU" dirty="0" err="1"/>
              <a:t>Лурия</a:t>
            </a:r>
            <a:r>
              <a:rPr lang="ru-RU" dirty="0"/>
              <a:t>);</a:t>
            </a:r>
          </a:p>
          <a:p>
            <a:r>
              <a:rPr lang="ru-RU" dirty="0"/>
              <a:t>современные представления о структуре речевого дефекта (Р.И. </a:t>
            </a:r>
            <a:r>
              <a:rPr lang="ru-RU" dirty="0" err="1"/>
              <a:t>Лалаева</a:t>
            </a:r>
            <a:r>
              <a:rPr lang="ru-RU" dirty="0"/>
              <a:t>, Е. М. </a:t>
            </a:r>
            <a:r>
              <a:rPr lang="ru-RU" dirty="0" err="1"/>
              <a:t>Мастюкова</a:t>
            </a:r>
            <a:r>
              <a:rPr lang="ru-RU" dirty="0"/>
              <a:t>, Е. Ф. </a:t>
            </a:r>
            <a:r>
              <a:rPr lang="ru-RU" dirty="0" err="1"/>
              <a:t>Соботович</a:t>
            </a:r>
            <a:r>
              <a:rPr lang="ru-RU" dirty="0"/>
              <a:t>, Т.Б. Филичева, Г. В. Чиркина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735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CD04A3-3BF1-42D4-9283-58D755A0A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327378"/>
            <a:ext cx="8911687" cy="619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/>
              <a:t>Исходя из ФГОС ДО в «Программе» учитываются: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95933B-E909-44CF-A76F-6CB342FB7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56" y="857956"/>
            <a:ext cx="11390488" cy="5892800"/>
          </a:xfrm>
        </p:spPr>
        <p:txBody>
          <a:bodyPr>
            <a:noAutofit/>
          </a:bodyPr>
          <a:lstStyle/>
          <a:p>
            <a:r>
              <a:rPr lang="ru-RU" sz="1600" dirty="0"/>
              <a:t>1)  индивидуальные потребности ребенка с тяжелыми нарушениями речи, связанные с его жизненной ситуацией и состоянием здоровья, определяющие особые условия получения им образования (далее — особые образовательные потребности), индивидуальные потребности детей с тяжелыми нарушениями речи;</a:t>
            </a:r>
          </a:p>
          <a:p>
            <a:r>
              <a:rPr lang="ru-RU" sz="1600" dirty="0"/>
              <a:t>2)  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r>
              <a:rPr lang="ru-RU" sz="1600" dirty="0"/>
              <a:t>3)  построение образовательной деятельности на основе индивидуальных особенностей каждого ребенка, когда сам ребенок становится субъектом образования;</a:t>
            </a:r>
          </a:p>
          <a:p>
            <a:r>
              <a:rPr lang="ru-RU" sz="1600" dirty="0"/>
              <a:t>4)   возможности освоения ребенком с нарушением речи «Программы» на разных этапах ее реализации;</a:t>
            </a:r>
          </a:p>
          <a:p>
            <a:r>
              <a:rPr lang="ru-RU" sz="1600" dirty="0"/>
              <a:t>5)   специальные условия для получения образования детьми с ТНР, в том числе использование специальных методов, методических пособий и дидактических материалов, проведение групповых и индивидуальных коррекционных занятий и осуществления квалифицированной коррекции нарушений их развития.</a:t>
            </a:r>
          </a:p>
          <a:p>
            <a:r>
              <a:rPr lang="ru-RU" sz="1600" dirty="0"/>
              <a:t>Коррекционно-развивающая психолого-педагогическая работа направлена на:</a:t>
            </a:r>
          </a:p>
          <a:p>
            <a:r>
              <a:rPr lang="ru-RU" sz="1600" dirty="0"/>
              <a:t>1)	преодоление нарушений развития различных категории детей с ТНР, оказание им квалифицированной помощи в освоении «Программы»;</a:t>
            </a:r>
          </a:p>
          <a:p>
            <a:r>
              <a:rPr lang="ru-RU" sz="1600" dirty="0"/>
              <a:t>2)  разностороннее развитие детей с ОВЗ с учетом их возрастных и индивидуальных особенностей и особых образовательных потребностей, социальной адаптации.</a:t>
            </a:r>
          </a:p>
          <a:p>
            <a:r>
              <a:rPr lang="ru-RU" sz="1600" dirty="0"/>
              <a:t> «Программа» строится на основе </a:t>
            </a:r>
            <a:r>
              <a:rPr lang="ru-RU" sz="1600" b="1" i="1" dirty="0"/>
              <a:t>принципов дошкольного образования</a:t>
            </a:r>
            <a:r>
              <a:rPr lang="ru-RU" sz="1600" dirty="0"/>
              <a:t>, изложенных в ФГОС ДО</a:t>
            </a:r>
          </a:p>
        </p:txBody>
      </p:sp>
    </p:spTree>
    <p:extLst>
      <p:ext uri="{BB962C8B-B14F-4D97-AF65-F5344CB8AC3E}">
        <p14:creationId xmlns:p14="http://schemas.microsoft.com/office/powerpoint/2010/main" val="3855092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59748-72E0-486D-A0B6-32D42E663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/>
              <a:t>Коррекционно-развивающая психолого-педагогическая работа направлена на:</a:t>
            </a:r>
            <a:br>
              <a:rPr lang="ru-RU" sz="2400" b="1" dirty="0"/>
            </a:b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CEE78E-DFEB-4104-A412-7DA0BE46B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1)	преодоление нарушений развития различных категории детей с ТНР, оказание им квалифицированной помощи в освоении «Программы»;</a:t>
            </a:r>
          </a:p>
          <a:p>
            <a:r>
              <a:rPr lang="ru-RU" sz="2000" dirty="0"/>
              <a:t>2)  разностороннее развитие детей с ОВЗ с учетом их возрастных и индивидуальных особенностей и особых образовательных потребностей, социальной адаптации.</a:t>
            </a:r>
          </a:p>
          <a:p>
            <a:r>
              <a:rPr lang="ru-RU" sz="2400" dirty="0"/>
              <a:t>«Программа» строится на основе </a:t>
            </a:r>
            <a:r>
              <a:rPr lang="ru-RU" sz="2400" b="1" i="1" dirty="0"/>
              <a:t>принципов дошкольного образования</a:t>
            </a:r>
            <a:r>
              <a:rPr lang="ru-RU" sz="2400" dirty="0"/>
              <a:t>, изложенных в ФГОС ДО</a:t>
            </a:r>
          </a:p>
        </p:txBody>
      </p:sp>
    </p:spTree>
    <p:extLst>
      <p:ext uri="{BB962C8B-B14F-4D97-AF65-F5344CB8AC3E}">
        <p14:creationId xmlns:p14="http://schemas.microsoft.com/office/powerpoint/2010/main" val="2273551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EAE8C6-7310-4B1D-B783-6E9708DC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x-none" sz="2400" b="1" dirty="0"/>
              <a:t>Целевые ориентиры дошкольного возраста</a:t>
            </a: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8A2263-936C-423C-B90E-D981DD72E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81045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/>
              <a:t>В соответствии с ФГОС ДО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Целевые ориентиры дошкольного образования представляют собой возрастные характеристики возможных достижений ребенка с ТНР к концу дошкольного образования. </a:t>
            </a:r>
          </a:p>
          <a:p>
            <a:r>
              <a:rPr lang="ru-RU" sz="6400" dirty="0"/>
              <a:t>Поэтому 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ТНР. Они представлены в виде изложения возможных достижений воспитанников на разных возрастных этапах дошкольного детства. </a:t>
            </a:r>
          </a:p>
          <a:p>
            <a:r>
              <a:rPr lang="ru-RU" sz="6400" dirty="0"/>
              <a:t>В соответствии с особенностями психофизического развития ребенка с ТНР, планируемые результаты освоения Программы предусмотрены в ряде целевых ориентиров.</a:t>
            </a:r>
          </a:p>
          <a:p>
            <a:r>
              <a:rPr lang="ru-RU" sz="6400" dirty="0"/>
              <a:t>Целевые ориентиры, представленные в Программе:</a:t>
            </a:r>
            <a:endParaRPr lang="ru-RU" sz="6400" dirty="0">
              <a:effectLst/>
            </a:endParaRPr>
          </a:p>
          <a:p>
            <a:r>
              <a:rPr lang="ru-RU" sz="6400" dirty="0"/>
              <a:t>- не подлежат непосредственной оценке;</a:t>
            </a:r>
            <a:endParaRPr lang="ru-RU" sz="6400" dirty="0">
              <a:effectLst/>
            </a:endParaRPr>
          </a:p>
          <a:p>
            <a:r>
              <a:rPr lang="ru-RU" sz="6400" dirty="0"/>
              <a:t>- не являются непосредственным основанием оценки как итогового, так и промежуточного уровня развития обучающихся с ТНР;</a:t>
            </a:r>
            <a:endParaRPr lang="ru-RU" sz="6400" dirty="0">
              <a:effectLst/>
            </a:endParaRPr>
          </a:p>
          <a:p>
            <a:r>
              <a:rPr lang="ru-RU" sz="6400" dirty="0"/>
              <a:t>- не являются основанием для их формального сравнения с реальными достижениями детей с ТНР;</a:t>
            </a:r>
            <a:endParaRPr lang="ru-RU" sz="6400" dirty="0">
              <a:effectLst/>
            </a:endParaRPr>
          </a:p>
          <a:p>
            <a:r>
              <a:rPr lang="ru-RU" sz="6400" dirty="0"/>
              <a:t>- не являются основой объективной оценки соответствия установленным требованиям образовательной деятельности и подготовки детей с ТНР;</a:t>
            </a:r>
            <a:endParaRPr lang="ru-RU" sz="6400" dirty="0">
              <a:effectLst/>
            </a:endParaRPr>
          </a:p>
          <a:p>
            <a:r>
              <a:rPr lang="ru-RU" sz="6400" dirty="0"/>
              <a:t>- не являются непосредственным основанием при оценке качества образования.</a:t>
            </a:r>
            <a:endParaRPr lang="ru-RU" sz="6400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4797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F4C547-6BBD-4BF8-82FA-7D127020B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x-none" sz="2700" b="1" dirty="0"/>
              <a:t>Целевые ориентиры на этапе завершения освоения Программы</a:t>
            </a:r>
            <a:br>
              <a:rPr lang="ru-RU" sz="2700" dirty="0"/>
            </a:br>
            <a:r>
              <a:rPr lang="ru-RU" sz="2700" dirty="0"/>
              <a:t>Логопедическая работа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16014A-7E0D-43B9-8650-3083BA62E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Ребенок:</a:t>
            </a:r>
          </a:p>
          <a:p>
            <a:r>
              <a:rPr lang="ru-RU" dirty="0"/>
              <a:t>обладает сформированной мотивацией к школьному обучению;</a:t>
            </a:r>
          </a:p>
          <a:p>
            <a:r>
              <a:rPr lang="ru-RU" dirty="0"/>
              <a:t>усваивает значения новых слов на основе углубленных знаний о предметах и явлениях окружающего мира;</a:t>
            </a:r>
          </a:p>
          <a:p>
            <a:r>
              <a:rPr lang="ru-RU" dirty="0"/>
              <a:t>употребляет слова, обозначающие личностные характеристики, с эмотивным значением, многозначные;</a:t>
            </a:r>
          </a:p>
          <a:p>
            <a:r>
              <a:rPr lang="ru-RU" dirty="0"/>
              <a:t>умеет подбирать слова с противоположным и сходным значением;</a:t>
            </a:r>
          </a:p>
          <a:p>
            <a:r>
              <a:rPr lang="ru-RU" dirty="0"/>
              <a:t>умеет осмысливать образные выражения и объяснять смысл поговорок (при необходимости прибегает к помощи взрослого);</a:t>
            </a:r>
          </a:p>
          <a:p>
            <a:r>
              <a:rPr lang="ru-RU" dirty="0"/>
              <a:t>правильно употребляет грамматические формы слова; продуктивные и непродуктивные словообразовательные модели;</a:t>
            </a:r>
          </a:p>
          <a:p>
            <a:r>
              <a:rPr lang="ru-RU" dirty="0"/>
              <a:t>умеет подбирать однокоренные слова, образовывать сложные слова;</a:t>
            </a:r>
          </a:p>
          <a:p>
            <a:r>
              <a:rPr lang="ru-RU" dirty="0"/>
              <a:t> умеет строить простые распространенные предложения; предложения с однородными членами; простейшие виды сложносочиненных и сложноподчиненных предложений; сложноподчиненных предложений с использование подчинительных союзов;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802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5A225-1E84-4F54-9930-F361077CA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38198" y="135467"/>
            <a:ext cx="10529711" cy="711200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/>
              <a:t>Целевые ориентиры дошкольного возраста</a:t>
            </a:r>
            <a:endParaRPr lang="ru-RU" sz="2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55F4E5-B974-4478-9235-2CBE34EB0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0489"/>
            <a:ext cx="10515600" cy="5362222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/>
              <a:t>составляет различные виды описательных рассказов, текстов (описание, повествование, с элементами рассуждения) с соблюдением цельности и связности высказывания;</a:t>
            </a:r>
          </a:p>
          <a:p>
            <a:r>
              <a:rPr lang="ru-RU" sz="2300" dirty="0"/>
              <a:t>умеет составлять творческие рассказы;</a:t>
            </a:r>
          </a:p>
          <a:p>
            <a:r>
              <a:rPr lang="ru-RU" sz="2300" dirty="0"/>
              <a:t>осуществляет слуховую и </a:t>
            </a:r>
            <a:r>
              <a:rPr lang="ru-RU" sz="2300" dirty="0" err="1"/>
              <a:t>слухопроизносительную</a:t>
            </a:r>
            <a:r>
              <a:rPr lang="ru-RU" sz="2300" dirty="0"/>
              <a:t> дифференциацию звуков по всем дифференциальным признакам;</a:t>
            </a:r>
          </a:p>
          <a:p>
            <a:r>
              <a:rPr lang="ru-RU" sz="2300" dirty="0"/>
              <a:t>владеет простыми формами фонематического анализа, способен</a:t>
            </a:r>
          </a:p>
          <a:p>
            <a:r>
              <a:rPr lang="ru-RU" sz="2300" dirty="0"/>
              <a:t>осуществлять сложные формы фонематического анализа (с постепенным переводом речевых умений во внутренний план), осуществляет операции фонематического синтеза;</a:t>
            </a:r>
          </a:p>
          <a:p>
            <a:r>
              <a:rPr lang="ru-RU" sz="2300" dirty="0"/>
              <a:t>владеет понятиями «слово» и «слог», «предложение»;</a:t>
            </a:r>
          </a:p>
          <a:p>
            <a:r>
              <a:rPr lang="ru-RU" sz="2300" dirty="0"/>
              <a:t>осознает слоговое строение слова, осуществляет слоговой анализ и синтез слов (двухсложных с открытыми, закрытыми слогами, трехсложных с открытыми слогами, односложных);</a:t>
            </a:r>
          </a:p>
          <a:p>
            <a:r>
              <a:rPr lang="ru-RU" sz="2300" dirty="0"/>
              <a:t>умеет составлять графические схемы слогов, слов, предложений;</a:t>
            </a:r>
          </a:p>
          <a:p>
            <a:r>
              <a:rPr lang="ru-RU" sz="2300" dirty="0"/>
              <a:t>знает печатные буквы (без употребления алфавитных названий), умеет их воспроизводить;</a:t>
            </a:r>
          </a:p>
          <a:p>
            <a:r>
              <a:rPr lang="ru-RU" sz="2300" dirty="0"/>
              <a:t>правильно произносит звуки (в соответствии с онтогенезом);</a:t>
            </a:r>
          </a:p>
          <a:p>
            <a:r>
              <a:rPr lang="ru-RU" sz="2300" dirty="0"/>
              <a:t> воспроизводит слова различной </a:t>
            </a:r>
            <a:r>
              <a:rPr lang="ru-RU" sz="2300" dirty="0" err="1"/>
              <a:t>звукослоговой</a:t>
            </a:r>
            <a:r>
              <a:rPr lang="ru-RU" sz="2300" dirty="0"/>
              <a:t> структуры (изолированно и в условиях контекста).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97733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223</TotalTime>
  <Words>3786</Words>
  <Application>Microsoft Office PowerPoint</Application>
  <PresentationFormat>Широкоэкранный</PresentationFormat>
  <Paragraphs>221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Times New Roman</vt:lpstr>
      <vt:lpstr>Wingdings 3</vt:lpstr>
      <vt:lpstr>Легкий дым</vt:lpstr>
      <vt:lpstr>Родителям об Адаптированной Основной  образовательной программе дошкольного образования для детей с тяжелыми нарушениями речи МБДОУ  «Детский сад№76 присмотра и оздоровления» Советского района г. Казани</vt:lpstr>
      <vt:lpstr>Целью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здоровья, в том числе с инвалидностью, - воспитанника с тяжёлыми нарушениями речи.  </vt:lpstr>
      <vt:lpstr>Презентация PowerPoint</vt:lpstr>
      <vt:lpstr>Принципы и подходы к формированию Программы </vt:lpstr>
      <vt:lpstr>Исходя из ФГОС ДО в «Программе» учитываются: </vt:lpstr>
      <vt:lpstr>Коррекционно-развивающая психолого-педагогическая работа направлена на: </vt:lpstr>
      <vt:lpstr>Целевые ориентиры дошкольного возраста</vt:lpstr>
      <vt:lpstr>Целевые ориентиры на этапе завершения освоения Программы Логопедическая работа </vt:lpstr>
      <vt:lpstr>Целевые ориентиры дошкольного возраста</vt:lpstr>
      <vt:lpstr>Мониторинг качества образовательной деятельности по Программе </vt:lpstr>
      <vt:lpstr>Основное содержание в рамках образовательной области «Речевое развитие» с детьми старшего дошкольного возраста </vt:lpstr>
      <vt:lpstr>Основное содержание в рамках образовательной области «Речевое развитие» с детьми старшего дошкольного возраста</vt:lpstr>
      <vt:lpstr>Формы коррекционно-воспитательной работы с детьми</vt:lpstr>
      <vt:lpstr>Коррекционно-речевая работа </vt:lpstr>
      <vt:lpstr>Программа коррекционной работы предусматривает:  </vt:lpstr>
      <vt:lpstr>Коррекционно-развивающая работа всех педагогических работников дошкольной образовательной организации включает: </vt:lpstr>
      <vt:lpstr>Организация предметно-пространственной развивающей среды Центр речевого и креативного развития в кабинете логопеда </vt:lpstr>
      <vt:lpstr>Организация предметно-пространственной развивающей среды Центр речевого и креативного развития в кабинете логопеда</vt:lpstr>
      <vt:lpstr>Организация предметно-пространственной развивающей среды Центр речевого и креативного развития в кабинете логопеда</vt:lpstr>
      <vt:lpstr>Организация предметно-пространственной развивающей среды Центр речевого и креативного развития в кабинете логопеда</vt:lpstr>
      <vt:lpstr>Презентация PowerPoint</vt:lpstr>
      <vt:lpstr>Литература</vt:lpstr>
      <vt:lpstr>Литература</vt:lpstr>
      <vt:lpstr>Литература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Култынов Юрий Иванович</dc:creator>
  <cp:lastModifiedBy>Култынов Юрий Иванович</cp:lastModifiedBy>
  <cp:revision>21</cp:revision>
  <dcterms:created xsi:type="dcterms:W3CDTF">2020-10-24T09:05:03Z</dcterms:created>
  <dcterms:modified xsi:type="dcterms:W3CDTF">2020-10-24T12:48:40Z</dcterms:modified>
</cp:coreProperties>
</file>